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4ACB03-93F9-4B40-9FCE-583B99B3A2E3}">
  <a:tblStyle styleId="{C04ACB03-93F9-4B40-9FCE-583B99B3A2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e41fac9bd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e41fac9bd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e41fac9bd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e41fac9bd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e41fac9bd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e41fac9bd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e41fac9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e41fac9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e41fac9b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e41fac9b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e41fac9b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e41fac9b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e41fac9bd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e41fac9bd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e41fac9b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e41fac9b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e41fac9b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e41fac9b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e41fac9b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e41fac9b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e41fac9b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e41fac9b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e41fac9bd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e41fac9bd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e41fac9bd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e41fac9bd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e41fac9b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e41fac9b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e41fac9b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e41fac9b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e41fac9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e41fac9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이미지가 주어졌을 때 </a:t>
            </a:r>
            <a:r>
              <a:rPr lang="en">
                <a:solidFill>
                  <a:schemeClr val="dk1"/>
                </a:solidFill>
              </a:rPr>
              <a:t>색상, 엣지, 패턴, 방향 등의 정보를 분석하여 </a:t>
            </a:r>
            <a:r>
              <a:rPr lang="en"/>
              <a:t>영역 또는 스트럭처가 아웃풋으로 나오는 </a:t>
            </a:r>
            <a:r>
              <a:rPr lang="en"/>
              <a:t>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e41fac9bd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e41fac9bd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이미지가 주어졌을 때 </a:t>
            </a:r>
            <a:r>
              <a:rPr lang="en">
                <a:solidFill>
                  <a:schemeClr val="dk1"/>
                </a:solidFill>
              </a:rPr>
              <a:t>색상, 엣지, 패턴, 방향 등의 정보를 분석하여 </a:t>
            </a:r>
            <a:r>
              <a:rPr lang="en"/>
              <a:t>영역 또는 스트럭처가 아웃풋으로 나오는 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e41fac9b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e41fac9b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e41fac9b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e41fac9b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e41fac9b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e41fac9b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e41fac9b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e41fac9b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e41fac9b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e41fac9b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JunMa11/SegLoss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itksnap.org/pmwiki/uploads/Train/RSNA2016-Handout-Exercises.pdf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hyperlink" Target="https://www.groundai.com/project/fastventricle-cardiac-segmentation-with-enet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research.google.com/github/kevinkwshin/Handson_segmentation/blob/main/SemanticSegmentation_KOHI_2D.ipynb" TargetMode="External"/><Relationship Id="rId4" Type="http://schemas.openxmlformats.org/officeDocument/2006/relationships/hyperlink" Target="https://colab.research.google.com/github/Project-MONAI/tutorials/blob/master/3d_segmentation/spleen_segmentation_3d.ipyn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aperswithcode.com/task/medical-image-segmentation" TargetMode="External"/><Relationship Id="rId4" Type="http://schemas.openxmlformats.org/officeDocument/2006/relationships/hyperlink" Target="http://medicaldecathlon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jeremyjordan.me/semantic-segmentation/" TargetMode="External"/><Relationship Id="rId4" Type="http://schemas.openxmlformats.org/officeDocument/2006/relationships/hyperlink" Target="https://arxiv.org/search/cs?searchtype=author&amp;query=Long%2C+J" TargetMode="External"/><Relationship Id="rId5" Type="http://schemas.openxmlformats.org/officeDocument/2006/relationships/hyperlink" Target="https://www.groundai.com/project/fastventricle-cardiac-segmentation-with-enet/" TargetMode="External"/><Relationship Id="rId6" Type="http://schemas.openxmlformats.org/officeDocument/2006/relationships/hyperlink" Target="https://glassboxmedicine.com/2020/01/21/segmentation-u-net-mask-r-cnn-and-medical-applications/" TargetMode="External"/><Relationship Id="rId7" Type="http://schemas.openxmlformats.org/officeDocument/2006/relationships/hyperlink" Target="https://github.com/JunMa11/SegLos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/>
              <a:t>[2020 KOHI]</a:t>
            </a:r>
            <a:endParaRPr b="1" sz="3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5100">
                <a:solidFill>
                  <a:srgbClr val="090A0B"/>
                </a:solidFill>
                <a:highlight>
                  <a:srgbClr val="FFFFFF"/>
                </a:highlight>
              </a:rPr>
              <a:t>Semantic segmentation</a:t>
            </a:r>
            <a:endParaRPr b="1" sz="8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Medical Imaging &amp; Intelligent Reality Lab (MI2RL)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Asan Medical Center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Keewon Shin</a:t>
            </a:r>
            <a:endParaRPr b="1"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solidFill>
                  <a:srgbClr val="0000FF"/>
                </a:solidFill>
              </a:rPr>
              <a:t>Dataset </a:t>
            </a:r>
            <a:r>
              <a:rPr b="1" lang="en" sz="2000"/>
              <a:t> </a:t>
            </a:r>
            <a:r>
              <a:rPr lang="en" sz="2000"/>
              <a:t>                       class, </a:t>
            </a:r>
            <a:r>
              <a:rPr lang="en" sz="2000"/>
              <a:t>size, shape</a:t>
            </a:r>
            <a:r>
              <a:rPr lang="en" sz="2000"/>
              <a:t> imbalanced?</a:t>
            </a:r>
            <a:br>
              <a:rPr lang="en" sz="2000"/>
            </a:br>
            <a:r>
              <a:rPr lang="en" sz="2000"/>
              <a:t>                                      Different protocol, ROI?  </a:t>
            </a:r>
            <a:br>
              <a:rPr lang="en" sz="2000"/>
            </a:br>
            <a:r>
              <a:rPr lang="en" sz="2000"/>
              <a:t>                                      Sensitive label, multi labeler?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solidFill>
                  <a:srgbClr val="0000FF"/>
                </a:solidFill>
              </a:rPr>
              <a:t>Preprocessing  </a:t>
            </a:r>
            <a:r>
              <a:rPr b="1" lang="en" sz="2000"/>
              <a:t>           </a:t>
            </a:r>
            <a:r>
              <a:rPr lang="en" sz="2000"/>
              <a:t>bit? Modality?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solidFill>
                  <a:srgbClr val="FF0000"/>
                </a:solidFill>
              </a:rPr>
              <a:t>Metric   </a:t>
            </a:r>
            <a:r>
              <a:rPr b="1" lang="en" sz="2000"/>
              <a:t>  </a:t>
            </a:r>
            <a:r>
              <a:rPr lang="en" sz="2000"/>
              <a:t>                      Dice, IoU, distance, FROC?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solidFill>
                  <a:srgbClr val="FF0000"/>
                </a:solidFill>
              </a:rPr>
              <a:t>Loss function </a:t>
            </a:r>
            <a:r>
              <a:rPr b="1" lang="en" sz="2000"/>
              <a:t>  </a:t>
            </a:r>
            <a:r>
              <a:rPr lang="en" sz="2000"/>
              <a:t>           CE, Dice, Tversky, Boundary?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solidFill>
                  <a:srgbClr val="000000"/>
                </a:solidFill>
              </a:rPr>
              <a:t>Model</a:t>
            </a:r>
            <a:r>
              <a:rPr lang="en" sz="2000">
                <a:solidFill>
                  <a:srgbClr val="000000"/>
                </a:solidFill>
              </a:rPr>
              <a:t>  </a:t>
            </a:r>
            <a:r>
              <a:rPr lang="en" sz="2000"/>
              <a:t>                         U-net, Pyramid?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Evaluation</a:t>
            </a:r>
            <a:r>
              <a:rPr lang="en" sz="2000"/>
              <a:t>                    False positive, False Negative?</a:t>
            </a:r>
            <a:endParaRPr sz="2000"/>
          </a:p>
        </p:txBody>
      </p:sp>
      <p:sp>
        <p:nvSpPr>
          <p:cNvPr id="127" name="Google Shape;127;p22"/>
          <p:cNvSpPr/>
          <p:nvPr/>
        </p:nvSpPr>
        <p:spPr>
          <a:xfrm rot="10800000">
            <a:off x="2750075" y="1425450"/>
            <a:ext cx="560100" cy="3336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Workflow of </a:t>
            </a:r>
            <a:r>
              <a:rPr lang="en"/>
              <a:t>segmentation using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598" y="2389325"/>
            <a:ext cx="4488900" cy="24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Dice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IoU(Intersection over Union)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Jaccard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Hausdorff Distance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FROC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en" sz="2500"/>
              <a:t>...</a:t>
            </a:r>
            <a:endParaRPr b="1" sz="2500"/>
          </a:p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Metric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311625" y="4549425"/>
            <a:ext cx="85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Images from [5]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https://github.com/JunMa11/SegLoss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538" y="1088100"/>
            <a:ext cx="6716767" cy="322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put to label"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9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1524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"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2006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311700" y="4557875"/>
            <a:ext cx="83349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http://www.itksnap.org/pmwiki/uploads/Train/RSNA2016-Handout-Exercises.pdf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246325"/>
            <a:ext cx="3951306" cy="32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306" y="1246325"/>
            <a:ext cx="3802370" cy="32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Medical labeling tool (ITK-SNAP)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-Shot-2018-05-20-at-9.53.20-AM"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1162800"/>
            <a:ext cx="74961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311625" y="4549425"/>
            <a:ext cx="85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Images from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Fully Convolutional Networks for Semantic Segmentation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Fully Convolutional 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65394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311625" y="4549425"/>
            <a:ext cx="85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Images from Fully Convolutional Networks for Semantic Segmentation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Fully Convolutional 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-Shot-2018-05-16-at-10.33.29-PM"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25" y="1152475"/>
            <a:ext cx="8477424" cy="37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Fully Convolutional 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847675"/>
            <a:ext cx="8520600" cy="41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(Lecture) </a:t>
            </a:r>
            <a:r>
              <a:rPr lang="en" sz="1500">
                <a:solidFill>
                  <a:srgbClr val="000000"/>
                </a:solidFill>
              </a:rPr>
              <a:t>What is semantic segmentation? : 10 min</a:t>
            </a:r>
            <a:endParaRPr sz="1500">
              <a:solidFill>
                <a:srgbClr val="000000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lphaLcPeriod"/>
            </a:pPr>
            <a:r>
              <a:rPr lang="en" sz="1000">
                <a:solidFill>
                  <a:srgbClr val="000000"/>
                </a:solidFill>
              </a:rPr>
              <a:t>Definition : Segmentation</a:t>
            </a:r>
            <a:endParaRPr sz="1000">
              <a:solidFill>
                <a:srgbClr val="000000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lphaLcPeriod"/>
            </a:pPr>
            <a:r>
              <a:rPr lang="en" sz="1000">
                <a:solidFill>
                  <a:srgbClr val="000000"/>
                </a:solidFill>
              </a:rPr>
              <a:t>Why do we need semantic segmentation?</a:t>
            </a:r>
            <a:endParaRPr sz="1000">
              <a:solidFill>
                <a:srgbClr val="000000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lphaLcPeriod"/>
            </a:pPr>
            <a:r>
              <a:rPr lang="en" sz="1000">
                <a:solidFill>
                  <a:srgbClr val="000000"/>
                </a:solidFill>
              </a:rPr>
              <a:t>Segmentation in medicine</a:t>
            </a:r>
            <a:endParaRPr sz="1000">
              <a:solidFill>
                <a:srgbClr val="000000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lphaLcPeriod"/>
            </a:pPr>
            <a:r>
              <a:rPr lang="en" sz="1000">
                <a:solidFill>
                  <a:srgbClr val="000000"/>
                </a:solidFill>
              </a:rPr>
              <a:t>Traditional segmentation</a:t>
            </a:r>
            <a:endParaRPr sz="10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(Lecture) </a:t>
            </a:r>
            <a:r>
              <a:rPr lang="en" sz="1500">
                <a:solidFill>
                  <a:srgbClr val="000000"/>
                </a:solidFill>
              </a:rPr>
              <a:t>Segmentation using Deep learning : 15 min</a:t>
            </a:r>
            <a:endParaRPr sz="1500">
              <a:solidFill>
                <a:srgbClr val="000000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lphaLcPeriod"/>
            </a:pPr>
            <a:r>
              <a:rPr lang="en" sz="1000">
                <a:solidFill>
                  <a:srgbClr val="000000"/>
                </a:solidFill>
              </a:rPr>
              <a:t>Dataset</a:t>
            </a:r>
            <a:endParaRPr sz="1000">
              <a:solidFill>
                <a:srgbClr val="000000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lphaLcPeriod"/>
            </a:pPr>
            <a:r>
              <a:rPr lang="en" sz="1000">
                <a:solidFill>
                  <a:srgbClr val="000000"/>
                </a:solidFill>
              </a:rPr>
              <a:t>Metric</a:t>
            </a:r>
            <a:endParaRPr sz="1000">
              <a:solidFill>
                <a:srgbClr val="000000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lphaLcPeriod"/>
            </a:pPr>
            <a:r>
              <a:rPr lang="en" sz="1000">
                <a:solidFill>
                  <a:srgbClr val="000000"/>
                </a:solidFill>
              </a:rPr>
              <a:t>Loss</a:t>
            </a:r>
            <a:endParaRPr sz="1000">
              <a:solidFill>
                <a:srgbClr val="000000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lphaLcPeriod"/>
            </a:pPr>
            <a:r>
              <a:rPr lang="en" sz="1000">
                <a:solidFill>
                  <a:srgbClr val="000000"/>
                </a:solidFill>
              </a:rPr>
              <a:t>Fully Convolutional Networks</a:t>
            </a:r>
            <a:endParaRPr sz="1000">
              <a:solidFill>
                <a:srgbClr val="000000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lphaLcPeriod"/>
            </a:pPr>
            <a:r>
              <a:rPr lang="en" sz="1000">
                <a:solidFill>
                  <a:srgbClr val="000000"/>
                </a:solidFill>
              </a:rPr>
              <a:t>U-Net</a:t>
            </a:r>
            <a:endParaRPr sz="10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(</a:t>
            </a:r>
            <a:r>
              <a:rPr lang="en" sz="1500">
                <a:solidFill>
                  <a:srgbClr val="000000"/>
                </a:solidFill>
              </a:rPr>
              <a:t>Hands On) 2D segmentation : 40 min</a:t>
            </a:r>
            <a:endParaRPr sz="11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(Break time) : 15 min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(Hands On) 3D segmentation : 20 min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(Lecture) Discussion : 10 min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675" y="1708463"/>
            <a:ext cx="5806649" cy="24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311625" y="4549425"/>
            <a:ext cx="85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Images from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[5] </a:t>
            </a:r>
            <a:r>
              <a:rPr lang="en" sz="11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groundai.com/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Segmentation using Deep learning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U-Net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[1]</a:t>
            </a:r>
            <a:r>
              <a:rPr lang="en" sz="1400" u="sng">
                <a:solidFill>
                  <a:srgbClr val="43434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https://colab.research.google.com/github/kevinkwshin/Handson_segmentation/blob/main/SemanticSegmentation_KOHI_2D.ipynb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[2]</a:t>
            </a:r>
            <a:r>
              <a:rPr lang="en" sz="1400" u="sng">
                <a:solidFill>
                  <a:srgbClr val="43434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https://colab.research.google.com/github/Project-MONAI/tutorials/blob/master/3d_segmentation/spleen_segmentation_3d.ipynb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●"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SOTA model and method</a:t>
            </a:r>
            <a:b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</a:b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: </a:t>
            </a:r>
            <a:r>
              <a:rPr lang="en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https://paperswithcode.com/task/medical-image-segmentation</a:t>
            </a:r>
            <a:endParaRPr sz="15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270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●"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False positive reduction</a:t>
            </a:r>
            <a:endParaRPr sz="15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270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○"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 </a:t>
            </a: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post-processing</a:t>
            </a:r>
            <a:endParaRPr sz="15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270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○"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 cascaded network</a:t>
            </a:r>
            <a:endParaRPr sz="15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270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○"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 2nd label</a:t>
            </a:r>
            <a:endParaRPr sz="15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270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○"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 learning post-processing</a:t>
            </a:r>
            <a:endParaRPr sz="15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270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●"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Open source?  </a:t>
            </a:r>
            <a:b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</a:b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 : nnU-Net / MONAI</a:t>
            </a:r>
            <a:endParaRPr sz="15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-3270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Char char="●"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Multi-organ segmentation</a:t>
            </a:r>
            <a:endParaRPr sz="155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000000"/>
                </a:solidFill>
                <a:highlight>
                  <a:srgbClr val="FFFFFE"/>
                </a:highlight>
              </a:rPr>
              <a:t>         : </a:t>
            </a:r>
            <a:r>
              <a:rPr lang="en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http://medicaldecathlon.com/</a:t>
            </a:r>
            <a:endParaRPr sz="1550">
              <a:solidFill>
                <a:srgbClr val="000000"/>
              </a:solidFill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[1] </a:t>
            </a:r>
            <a:r>
              <a:rPr lang="en" sz="12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https://www.jeremyjordan.me/semantic-segmentation/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[2] Semantic Segmentation, Tingwu Wang, Machine learning group, University of Toronto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[3] Fully Convolutional Networks for Semantic Segmentation,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Long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, et al.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[4] CS231n: Convolutional Neural Networks for Visual Recognition, Stanford University,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[5] </a:t>
            </a:r>
            <a:r>
              <a:rPr lang="en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https://www.groundai.com/project/fastventricle-cardiac-segmentation-with-enet/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[6]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https://glassboxmedicine.com/2020/01/21/segmentation-u-net-mask-r-cnn-and-medical-applications/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  <a:t>[7]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https://github.com/JunMa11/SegLoss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What is semantic segmentation?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Definition : </a:t>
            </a:r>
            <a:r>
              <a:rPr lang="en"/>
              <a:t>Segmentation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대체 텍스트"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250" y="1240163"/>
            <a:ext cx="5577350" cy="23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11625" y="4549425"/>
            <a:ext cx="85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Fei-Fei Li Stanford Course — Detection And Segmentation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50325" y="2118313"/>
            <a:ext cx="2110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Simple &amp; </a:t>
            </a:r>
            <a:br>
              <a:rPr b="1" lang="en"/>
            </a:br>
            <a:r>
              <a:rPr b="1" lang="en"/>
              <a:t>easy  to label</a:t>
            </a:r>
            <a:endParaRPr b="1"/>
          </a:p>
        </p:txBody>
      </p:sp>
      <p:cxnSp>
        <p:nvCxnSpPr>
          <p:cNvPr id="70" name="Google Shape;70;p15"/>
          <p:cNvCxnSpPr/>
          <p:nvPr/>
        </p:nvCxnSpPr>
        <p:spPr>
          <a:xfrm>
            <a:off x="1879825" y="2368375"/>
            <a:ext cx="19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5"/>
          <p:cNvSpPr txBox="1"/>
          <p:nvPr/>
        </p:nvSpPr>
        <p:spPr>
          <a:xfrm>
            <a:off x="692625" y="3787000"/>
            <a:ext cx="7896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given </a:t>
            </a:r>
            <a:r>
              <a:rPr b="1" lang="en"/>
              <a:t>image</a:t>
            </a:r>
            <a:r>
              <a:rPr lang="en"/>
              <a:t>, </a:t>
            </a:r>
            <a:r>
              <a:rPr lang="en"/>
              <a:t>areas or structures</a:t>
            </a:r>
            <a:r>
              <a:rPr lang="en"/>
              <a:t> are displayed as output by analyzing information such 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color, edge, pattern, and orientation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57950" y="949850"/>
            <a:ext cx="8426700" cy="3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200000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Image Classification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Classify the main object category within an image.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Object Detection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Identify the object category and locate the position using a bounding box for every known object within an image.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Semantic Segmentation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Identify the object category of each pixel for every known object within an image.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Labels are class-aware.</a:t>
            </a:r>
            <a:endParaRPr b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Instance Segmentation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Identify each object instance of each pixel for every known object within an image.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Labels are instance-aware.</a:t>
            </a:r>
            <a:endParaRPr b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What is semantic segmentation?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Definition : Segmentation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838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Our criteria are based on spatial information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There are numerous amounts of information in the image.  (ex 512 </a:t>
            </a:r>
            <a:r>
              <a:rPr i="1" lang="en" sz="1500">
                <a:solidFill>
                  <a:srgbClr val="000000"/>
                </a:solidFill>
              </a:rPr>
              <a:t>* 512 *</a:t>
            </a:r>
            <a:r>
              <a:rPr lang="en" sz="1500">
                <a:solidFill>
                  <a:srgbClr val="000000"/>
                </a:solidFill>
              </a:rPr>
              <a:t> 1 =       )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CNN finds features well, but if you give key local information, the performance increases.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Good for quantitative analysis and quantification.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474" y="3753534"/>
            <a:ext cx="229450" cy="1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825" y="1069825"/>
            <a:ext cx="3907276" cy="2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692700" y="1371025"/>
            <a:ext cx="3219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Precision analysis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Necessary but annoying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Ex) Radiomics</a:t>
            </a:r>
            <a:endParaRPr b="1"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What is semantic segmentation?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do we need semantic segmentation?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p18"/>
          <p:cNvGraphicFramePr/>
          <p:nvPr/>
        </p:nvGraphicFramePr>
        <p:xfrm>
          <a:off x="866500" y="117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{C04ACB03-93F9-4B40-9FCE-583B99B3A2E3}</a:tableStyleId>
              </a:tblPr>
              <a:tblGrid>
                <a:gridCol w="3723075"/>
                <a:gridCol w="3723075"/>
              </a:tblGrid>
              <a:tr h="183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1D : Signal (N x s x C)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</a:rPr>
                        <a:t>2D : image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(N x H x W x C)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80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</a:rPr>
                        <a:t>3D : 3D 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highlight>
                            <a:schemeClr val="lt1"/>
                          </a:highlight>
                        </a:rPr>
                        <a:t>image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(N x D x H x W x 1)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highlight>
                            <a:schemeClr val="lt1"/>
                          </a:highlight>
                        </a:rPr>
                        <a:t>        image with time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(N x T x H x W x 1)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</a:rPr>
                        <a:t>4D : Multi modal 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highlight>
                            <a:schemeClr val="lt1"/>
                          </a:highlight>
                        </a:rPr>
                        <a:t>3D image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(N x  D x H x W x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53037" l="51545" r="31033" t="30853"/>
          <a:stretch/>
        </p:blipFill>
        <p:spPr>
          <a:xfrm>
            <a:off x="1546875" y="1727527"/>
            <a:ext cx="2025428" cy="11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2157124" y="1332800"/>
            <a:ext cx="6198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00FF00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sym typeface="Roboto"/>
              </a:rPr>
              <a:t>Event</a:t>
            </a:r>
            <a:endParaRPr>
              <a:solidFill>
                <a:srgbClr val="00FF00"/>
              </a:solidFill>
              <a:highlight>
                <a:srgbClr val="0000FF"/>
              </a:highlight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300" y="2419605"/>
            <a:ext cx="1708724" cy="56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950" y="1761200"/>
            <a:ext cx="1446174" cy="73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4850" y="1576750"/>
            <a:ext cx="1446174" cy="7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2375" y="3740350"/>
            <a:ext cx="1545975" cy="10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8650" y="3528181"/>
            <a:ext cx="2830874" cy="10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6924" y="3756074"/>
            <a:ext cx="1708726" cy="10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What is semantic segmentation?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Segmentation in medicine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52584" l="49611" r="10314" t="16868"/>
          <a:stretch/>
        </p:blipFill>
        <p:spPr>
          <a:xfrm>
            <a:off x="1144276" y="1188425"/>
            <a:ext cx="6855450" cy="33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What is semantic segmentation?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Traditional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987" y="1093925"/>
            <a:ext cx="4691876" cy="351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311625" y="4625625"/>
            <a:ext cx="85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from “ITK Segmentation Methods"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What is semantic segmentation?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Traditional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42856" l="5064" r="64297" t="43921"/>
          <a:stretch/>
        </p:blipFill>
        <p:spPr>
          <a:xfrm>
            <a:off x="1281088" y="1815225"/>
            <a:ext cx="6581827" cy="181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311625" y="4549425"/>
            <a:ext cx="85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Tingwu Wang et al. [2]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What is semantic segmentation?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Traditional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